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8" roundtripDataSignature="AMtx7mj0PIB/ZVReWwKb1f5UkcoNF9Hz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" name="Google Shape;9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ST: For the future it more sense if we compare feeds with the same threat type</a:t>
            </a:r>
            <a:endParaRPr/>
          </a:p>
        </p:txBody>
      </p:sp>
      <p:sp>
        <p:nvSpPr>
          <p:cNvPr id="914" name="Google Shape;91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0" name="Google Shape;9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ST: for the future its good to add the added value if these metrics are used to evaluate a list against another one</a:t>
            </a:r>
            <a:endParaRPr/>
          </a:p>
        </p:txBody>
      </p:sp>
      <p:sp>
        <p:nvSpPr>
          <p:cNvPr id="961" name="Google Shape;961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high numbers of NXDOMAINS may be expected if the RBL includes DGAs</a:t>
            </a:r>
            <a:endParaRPr/>
          </a:p>
        </p:txBody>
      </p:sp>
      <p:sp>
        <p:nvSpPr>
          <p:cNvPr id="968" name="Google Shape;96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6" name="Google Shape;8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instagram.com/icannorg" TargetMode="External"/><Relationship Id="rId11" Type="http://schemas.openxmlformats.org/officeDocument/2006/relationships/image" Target="../media/image20.png"/><Relationship Id="rId10" Type="http://schemas.openxmlformats.org/officeDocument/2006/relationships/hyperlink" Target="http://twitter.com/icann" TargetMode="External"/><Relationship Id="rId21" Type="http://schemas.openxmlformats.org/officeDocument/2006/relationships/image" Target="../media/image28.png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4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35.png"/><Relationship Id="rId5" Type="http://schemas.openxmlformats.org/officeDocument/2006/relationships/image" Target="../media/image27.png"/><Relationship Id="rId19" Type="http://schemas.openxmlformats.org/officeDocument/2006/relationships/image" Target="../media/image21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39.png"/><Relationship Id="rId6" Type="http://schemas.openxmlformats.org/officeDocument/2006/relationships/image" Target="../media/image30.png"/><Relationship Id="rId7" Type="http://schemas.openxmlformats.org/officeDocument/2006/relationships/image" Target="../media/image43.png"/><Relationship Id="rId8" Type="http://schemas.openxmlformats.org/officeDocument/2006/relationships/image" Target="../media/image4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24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24"/>
          <p:cNvCxnSpPr/>
          <p:nvPr/>
        </p:nvCxnSpPr>
        <p:spPr>
          <a:xfrm rot="10800000">
            <a:off x="1878697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24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4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24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4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" name="Google Shape;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105" y="4878249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33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33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33"/>
          <p:cNvSpPr/>
          <p:nvPr>
            <p:ph idx="2" type="pic"/>
          </p:nvPr>
        </p:nvSpPr>
        <p:spPr>
          <a:xfrm>
            <a:off x="0" y="623477"/>
            <a:ext cx="4598988" cy="5687676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92" name="Google Shape;9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3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3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3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3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3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3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34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3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3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3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3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3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3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35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3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2" y="608083"/>
            <a:ext cx="9141417" cy="57191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36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36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36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3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3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3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3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3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3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3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7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37"/>
          <p:cNvCxnSpPr>
            <a:endCxn id="14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37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37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7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45" name="Google Shape;1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7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3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3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3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3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3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3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3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3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38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38"/>
          <p:cNvCxnSpPr>
            <a:endCxn id="16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38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38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38"/>
          <p:cNvSpPr txBox="1"/>
          <p:nvPr>
            <p:ph type="title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8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3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3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3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3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3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3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3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3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3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3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39"/>
          <p:cNvCxnSpPr>
            <a:endCxn id="18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39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39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39"/>
          <p:cNvSpPr txBox="1"/>
          <p:nvPr>
            <p:ph type="title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85" name="Google Shape;1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4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4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4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4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4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4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4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4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40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40"/>
          <p:cNvCxnSpPr>
            <a:endCxn id="20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40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40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40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5" name="Google Shape;20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4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4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4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4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4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4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4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41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41"/>
          <p:cNvCxnSpPr>
            <a:endCxn id="22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41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41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41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4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4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4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4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4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4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4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4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4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42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42"/>
          <p:cNvCxnSpPr>
            <a:endCxn id="242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42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42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42"/>
          <p:cNvSpPr txBox="1"/>
          <p:nvPr>
            <p:ph type="title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5" name="Google Shape;2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9087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3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43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4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44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4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5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45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" name="Google Shape;267;p4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45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4">
  <p:cSld name="Agenda Divider 4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6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46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4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46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78" name="Google Shape;27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4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4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4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4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4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4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4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9" name="Google Shape;28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47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4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47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47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47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4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47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47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4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4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6" name="Google Shape;306;p4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4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4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4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4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1" name="Google Shape;31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8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48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4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6" name="Google Shape;316;p48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48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48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8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48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4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4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4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4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4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4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4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3" name="Google Shape;33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9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49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49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49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49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p49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49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49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49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5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5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5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5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5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5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5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5" name="Google Shape;3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0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50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50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0" name="Google Shape;360;p50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50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50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50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50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50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50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5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5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5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5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5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5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5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7" name="Google Shape;37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1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51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5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2" name="Google Shape;382;p51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51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51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p51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Google Shape;386;p51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51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51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5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5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5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p5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p5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5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5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9" name="Google Shape;3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52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52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4" name="Google Shape;404;p52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52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Google Shape;406;p52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p52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52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52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52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gage with ICANN White">
  <p:cSld name="1_Engage with ICANN Whit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42" name="Google Shape;4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5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5" name="Google Shape;415;p5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6" name="Google Shape;416;p5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5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5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5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5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1" name="Google Shape;4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3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53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53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6" name="Google Shape;426;p53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53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53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53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53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53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53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5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5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p5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5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5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5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5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3" name="Google Shape;44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4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54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54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8" name="Google Shape;448;p54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54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54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54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54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54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54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5"/>
          <p:cNvSpPr/>
          <p:nvPr>
            <p:ph idx="2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55"/>
          <p:cNvSpPr/>
          <p:nvPr>
            <p:ph idx="3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55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55"/>
          <p:cNvSpPr txBox="1"/>
          <p:nvPr>
            <p:ph idx="4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55"/>
          <p:cNvSpPr txBox="1"/>
          <p:nvPr>
            <p:ph idx="5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55"/>
          <p:cNvSpPr txBox="1"/>
          <p:nvPr>
            <p:ph idx="6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5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5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5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5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5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0" name="Google Shape;470;p5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55"/>
          <p:cNvCxnSpPr>
            <a:endCxn id="47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2" name="Google Shape;472;p55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55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55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5" name="Google Shape;475;p55"/>
          <p:cNvSpPr/>
          <p:nvPr>
            <p:ph idx="7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55"/>
          <p:cNvSpPr txBox="1"/>
          <p:nvPr>
            <p:ph idx="8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55"/>
          <p:cNvSpPr txBox="1"/>
          <p:nvPr>
            <p:ph idx="9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5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5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5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5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56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56"/>
          <p:cNvCxnSpPr>
            <a:endCxn id="489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56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Google Shape;490;p56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p56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2" name="Google Shape;492;p56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56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56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56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Google Shape;496;p56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Google Shape;497;p56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8" name="Google Shape;498;p56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6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56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5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5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5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9" name="Google Shape;509;p5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57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57"/>
          <p:cNvCxnSpPr>
            <a:endCxn id="51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2" name="Google Shape;512;p57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57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4" name="Google Shape;514;p57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5" name="Google Shape;515;p57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6" name="Google Shape;516;p57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Google Shape;517;p57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57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9" name="Google Shape;519;p57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57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1" name="Google Shape;521;p57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57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7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5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5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5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5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3" name="Google Shape;533;p58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58"/>
          <p:cNvCxnSpPr>
            <a:endCxn id="535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5" name="Google Shape;535;p58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58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7" name="Google Shape;537;p58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8" name="Google Shape;538;p58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58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0" name="Google Shape;540;p58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58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58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" name="Google Shape;543;p58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58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58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58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5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5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5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5" name="Google Shape;555;p5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6" name="Google Shape;556;p59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59"/>
          <p:cNvCxnSpPr>
            <a:endCxn id="558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8" name="Google Shape;558;p59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9" name="Google Shape;559;p59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59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1" name="Google Shape;561;p59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2" name="Google Shape;562;p59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59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4" name="Google Shape;564;p59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Google Shape;565;p59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Google Shape;566;p59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7" name="Google Shape;567;p59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59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59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6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6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7" name="Google Shape;577;p6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p6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60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60"/>
          <p:cNvCxnSpPr>
            <a:endCxn id="581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60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60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3" name="Google Shape;583;p60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4" name="Google Shape;584;p60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5" name="Google Shape;585;p60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6" name="Google Shape;586;p60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7" name="Google Shape;587;p60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8" name="Google Shape;588;p60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9" name="Google Shape;589;p60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0" name="Google Shape;590;p60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60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60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6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6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0" name="Google Shape;600;p6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Google Shape;601;p6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2" name="Google Shape;602;p61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3" name="Google Shape;603;p61"/>
          <p:cNvCxnSpPr/>
          <p:nvPr/>
        </p:nvCxnSpPr>
        <p:spPr>
          <a:xfrm rot="10800000">
            <a:off x="418349" y="1933515"/>
            <a:ext cx="0" cy="433711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4" name="Google Shape;604;p61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05" name="Google Shape;605;p61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6" name="Google Shape;606;p61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1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61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61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61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61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61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61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61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61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6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6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6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6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5" name="Google Shape;625;p62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62"/>
          <p:cNvCxnSpPr>
            <a:endCxn id="62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7" name="Google Shape;627;p62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62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9" name="Google Shape;629;p62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0" name="Google Shape;630;p62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62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62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62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62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62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62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p62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62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610726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" name="Google Shape;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999" y="5507609"/>
            <a:ext cx="1189827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1" showMasterSp="0">
  <p:cSld name="Presenters Divider 5.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6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3" name="Google Shape;643;p6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4" name="Google Shape;644;p6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6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6" name="Google Shape;646;p6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7" name="Google Shape;647;p6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8" name="Google Shape;648;p6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3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1" name="Google Shape;651;p63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3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63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63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6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3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7" name="Google Shape;657;p63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2" showMasterSp="0">
  <p:cSld name="Presenters Divider 5.2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6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6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6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6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4" name="Google Shape;664;p6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p6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6" name="Google Shape;666;p6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7" name="Google Shape;667;p6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8" name="Google Shape;66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4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0" name="Google Shape;670;p64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64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64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64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6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4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64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3" showMasterSp="0">
  <p:cSld name="Presenters Divider 5.3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6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1" name="Google Shape;681;p6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2" name="Google Shape;682;p6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p6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4" name="Google Shape;684;p6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5" name="Google Shape;685;p6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Google Shape;686;p6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7" name="Google Shape;68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65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9" name="Google Shape;689;p65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65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65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65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6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5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65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4" showMasterSp="0">
  <p:cSld name="Presenters Divider 5.4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6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9" name="Google Shape;699;p6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0" name="Google Shape;700;p6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1" name="Google Shape;701;p6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6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3" name="Google Shape;703;p6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p6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5" name="Google Shape;705;p6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6" name="Google Shape;70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6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8" name="Google Shape;708;p66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66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66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66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6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6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p66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5" showMasterSp="0">
  <p:cSld name="Presenters Divider 5.5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6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6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9" name="Google Shape;719;p6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0" name="Google Shape;720;p6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p6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2" name="Google Shape;722;p6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3" name="Google Shape;723;p6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4" name="Google Shape;724;p6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5" name="Google Shape;72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6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7" name="Google Shape;727;p67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67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67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67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6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7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p67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6" showMasterSp="0">
  <p:cSld name="Presenters Divider 5.6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6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7" name="Google Shape;737;p6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8" name="Google Shape;738;p6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9" name="Google Shape;739;p6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p6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1" name="Google Shape;741;p6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2" name="Google Shape;742;p6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3" name="Google Shape;743;p6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4" name="Google Shape;74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6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6" name="Google Shape;746;p68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68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68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68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8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68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7" showMasterSp="0">
  <p:cSld name="Presenters Divider 5.7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6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6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7" name="Google Shape;757;p6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8" name="Google Shape;758;p6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9" name="Google Shape;759;p6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6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1" name="Google Shape;761;p6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6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3" name="Google Shape;76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69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5" name="Google Shape;765;p69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9" name="Google Shape;769;p6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9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5.8" showMasterSp="0">
  <p:cSld name="Presenters Divider 5.8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7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5" name="Google Shape;775;p7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7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7" name="Google Shape;777;p7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8" name="Google Shape;778;p7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9" name="Google Shape;779;p7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" name="Google Shape;780;p7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7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2" name="Google Shape;78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70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7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0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0" name="Google Shape;790;p70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gage with ICANN White">
  <p:cSld name="2_Engage with ICANN White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1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71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71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795" name="Google Shape;795;p71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796" name="Google Shape;79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1"/>
          <p:cNvSpPr txBox="1"/>
          <p:nvPr>
            <p:ph idx="1" type="body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8" name="Google Shape;798;p7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799" name="Google Shape;799;p71"/>
          <p:cNvGrpSpPr/>
          <p:nvPr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800" name="Google Shape;800;p71"/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801" name="Google Shape;801;p71"/>
              <p:cNvSpPr txBox="1"/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flickr.com/icann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7842_social_style_3_flikr-128.png" id="802" name="Google Shape;802;p71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3" name="Google Shape;803;p71"/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804" name="Google Shape;804;p71"/>
              <p:cNvSpPr txBox="1"/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6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linkedin/company/icann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805" name="Google Shape;805;p71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6" name="Google Shape;806;p71"/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807" name="Google Shape;807;p71"/>
              <p:cNvSpPr txBox="1"/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9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@icann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433_social_style_3_twiter-128.png" id="808" name="Google Shape;808;p71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9" name="Google Shape;809;p71"/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810" name="Google Shape;810;p71"/>
              <p:cNvSpPr txBox="1"/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2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facebook.com/icannorg 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41_social_style_3_facebook-128.png" id="811" name="Google Shape;811;p71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2" name="Google Shape;812;p71"/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descr="1420948149_social_style_3_youtube-128.png" id="813" name="Google Shape;813;p71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4" name="Google Shape;814;p71"/>
              <p:cNvSpPr txBox="1"/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7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youtube.com/icannnews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71"/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816" name="Google Shape;816;p71"/>
              <p:cNvSpPr txBox="1"/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8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soundcloud/icann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7" name="Google Shape;817;p71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8" name="Google Shape;818;p71"/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819" name="Google Shape;819;p71"/>
              <p:cNvSpPr txBox="1"/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0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instagram.com/icannorg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20" name="Google Shape;820;p71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72"/>
          <p:cNvSpPr txBox="1"/>
          <p:nvPr/>
        </p:nvSpPr>
        <p:spPr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7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5" name="Google Shape;825;p7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6" name="Google Shape;826;p7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7" name="Google Shape;82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799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72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9" name="Google Shape;829;p72"/>
          <p:cNvCxnSpPr/>
          <p:nvPr/>
        </p:nvCxnSpPr>
        <p:spPr>
          <a:xfrm rot="10800000">
            <a:off x="0" y="6320453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 rot="10800000">
            <a:off x="1878697" y="6320453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1" name="Google Shape;831;p72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72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3" name="Google Shape;833;p72"/>
          <p:cNvCxnSpPr>
            <a:endCxn id="834" idx="0"/>
          </p:cNvCxnSpPr>
          <p:nvPr/>
        </p:nvCxnSpPr>
        <p:spPr>
          <a:xfrm rot="10800000">
            <a:off x="1834554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4" name="Google Shape;834;p72"/>
          <p:cNvSpPr/>
          <p:nvPr/>
        </p:nvSpPr>
        <p:spPr>
          <a:xfrm rot="-5400000">
            <a:off x="1834554" y="2220449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5" name="Google Shape;835;p72"/>
          <p:cNvCxnSpPr/>
          <p:nvPr/>
        </p:nvCxnSpPr>
        <p:spPr>
          <a:xfrm rot="10800000">
            <a:off x="1895439" y="2220449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6" name="Google Shape;836;p72"/>
          <p:cNvCxnSpPr/>
          <p:nvPr/>
        </p:nvCxnSpPr>
        <p:spPr>
          <a:xfrm rot="10800000">
            <a:off x="8686803" y="6320453"/>
            <a:ext cx="45719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7" name="Google Shape;837;p72"/>
          <p:cNvCxnSpPr/>
          <p:nvPr/>
        </p:nvCxnSpPr>
        <p:spPr>
          <a:xfrm rot="10800000">
            <a:off x="8678063" y="2219538"/>
            <a:ext cx="46593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8" name="Google Shape;838;p72"/>
          <p:cNvSpPr txBox="1"/>
          <p:nvPr>
            <p:ph type="title"/>
          </p:nvPr>
        </p:nvSpPr>
        <p:spPr>
          <a:xfrm>
            <a:off x="374904" y="42394"/>
            <a:ext cx="885601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39" name="Google Shape;839;p72"/>
          <p:cNvGrpSpPr/>
          <p:nvPr/>
        </p:nvGrpSpPr>
        <p:grpSpPr>
          <a:xfrm>
            <a:off x="3298538" y="2425013"/>
            <a:ext cx="3479950" cy="3687642"/>
            <a:chOff x="3298538" y="2425013"/>
            <a:chExt cx="3479950" cy="3687642"/>
          </a:xfrm>
        </p:grpSpPr>
        <p:sp>
          <p:nvSpPr>
            <p:cNvPr id="840" name="Google Shape;840;p72"/>
            <p:cNvSpPr txBox="1"/>
            <p:nvPr/>
          </p:nvSpPr>
          <p:spPr>
            <a:xfrm>
              <a:off x="3301280" y="2425013"/>
              <a:ext cx="3477208" cy="347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Visit us at </a:t>
              </a:r>
              <a:r>
                <a:rPr b="1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icann.org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1" name="Google Shape;841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98538" y="5716655"/>
              <a:ext cx="2365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98538" y="4732889"/>
              <a:ext cx="231035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8538" y="5224771"/>
              <a:ext cx="189317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7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98538" y="3257243"/>
              <a:ext cx="229129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7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98538" y="3749125"/>
              <a:ext cx="234423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7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98538" y="4241007"/>
              <a:ext cx="1717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7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98538" y="2765361"/>
              <a:ext cx="1145646" cy="39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/>
          <p:nvPr>
            <p:ph type="title"/>
          </p:nvPr>
        </p:nvSpPr>
        <p:spPr>
          <a:xfrm>
            <a:off x="610724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2" type="body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idx="3" type="body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992" y="5512926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 txBox="1"/>
          <p:nvPr>
            <p:ph idx="4" type="body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9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9"/>
          <p:cNvCxnSpPr/>
          <p:nvPr/>
        </p:nvCxnSpPr>
        <p:spPr>
          <a:xfrm rot="10800000">
            <a:off x="1878697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9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29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9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29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076" y="4878249"/>
            <a:ext cx="1189829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9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9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/>
          <p:nvPr>
            <p:ph idx="2" type="pic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0" name="Google Shape;8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2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2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2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7567" y="6460580"/>
            <a:ext cx="365522" cy="29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5" Type="http://schemas.openxmlformats.org/officeDocument/2006/relationships/image" Target="../media/image27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3.png"/><Relationship Id="rId20" Type="http://schemas.openxmlformats.org/officeDocument/2006/relationships/hyperlink" Target="https://www.instagram.com/icannorg" TargetMode="External"/><Relationship Id="rId21" Type="http://schemas.openxmlformats.org/officeDocument/2006/relationships/image" Target="../media/image28.png"/><Relationship Id="rId11" Type="http://schemas.openxmlformats.org/officeDocument/2006/relationships/image" Target="../media/image20.png"/><Relationship Id="rId10" Type="http://schemas.openxmlformats.org/officeDocument/2006/relationships/hyperlink" Target="http://twitter.com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4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35.png"/><Relationship Id="rId19" Type="http://schemas.openxmlformats.org/officeDocument/2006/relationships/image" Target="../media/image21.png"/><Relationship Id="rId18" Type="http://schemas.openxmlformats.org/officeDocument/2006/relationships/hyperlink" Target="https://soundcloud.com/ican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"/>
          <p:cNvSpPr txBox="1"/>
          <p:nvPr>
            <p:ph type="title"/>
          </p:nvPr>
        </p:nvSpPr>
        <p:spPr>
          <a:xfrm>
            <a:off x="1842247" y="761997"/>
            <a:ext cx="6602148" cy="253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OCTO-SSR Use and Understanding of Reputation Blocklist Data</a:t>
            </a:r>
            <a:endParaRPr/>
          </a:p>
        </p:txBody>
      </p:sp>
      <p:sp>
        <p:nvSpPr>
          <p:cNvPr id="853" name="Google Shape;853;p1"/>
          <p:cNvSpPr txBox="1"/>
          <p:nvPr>
            <p:ph idx="1" type="body"/>
          </p:nvPr>
        </p:nvSpPr>
        <p:spPr>
          <a:xfrm>
            <a:off x="2070848" y="3723003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Dr. Samaneh Tajalizadehkhoob</a:t>
            </a:r>
            <a:endParaRPr/>
          </a:p>
        </p:txBody>
      </p:sp>
      <p:sp>
        <p:nvSpPr>
          <p:cNvPr id="854" name="Google Shape;854;p1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 DNS Forum</a:t>
            </a:r>
            <a:endParaRPr/>
          </a:p>
        </p:txBody>
      </p:sp>
      <p:sp>
        <p:nvSpPr>
          <p:cNvPr id="855" name="Google Shape;855;p1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May 9, 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Volumes</a:t>
            </a:r>
            <a:endParaRPr/>
          </a:p>
        </p:txBody>
      </p:sp>
      <p:pic>
        <p:nvPicPr>
          <p:cNvPr descr="A picture containing graphical user interface&#10;&#10;Description automatically generated" id="910" name="Google Shape;91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8" y="2057400"/>
            <a:ext cx="9104242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Overlap</a:t>
            </a:r>
            <a:endParaRPr/>
          </a:p>
        </p:txBody>
      </p:sp>
      <p:pic>
        <p:nvPicPr>
          <p:cNvPr descr="Table&#10;&#10;Description automatically generated with low confidence" id="917" name="Google Shape;91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83" y="1146051"/>
            <a:ext cx="7907338" cy="334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Overlap</a:t>
            </a:r>
            <a:endParaRPr/>
          </a:p>
        </p:txBody>
      </p:sp>
      <p:pic>
        <p:nvPicPr>
          <p:cNvPr id="923" name="Google Shape;92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84" y="1146051"/>
            <a:ext cx="7907336" cy="3345043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2"/>
          <p:cNvSpPr txBox="1"/>
          <p:nvPr/>
        </p:nvSpPr>
        <p:spPr>
          <a:xfrm>
            <a:off x="577183" y="4880952"/>
            <a:ext cx="786076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SURBL contains 85% of openphish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3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Overlap</a:t>
            </a:r>
            <a:endParaRPr/>
          </a:p>
        </p:txBody>
      </p:sp>
      <p:pic>
        <p:nvPicPr>
          <p:cNvPr id="930" name="Google Shape;93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84" y="1146051"/>
            <a:ext cx="7907336" cy="3345042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13"/>
          <p:cNvSpPr txBox="1"/>
          <p:nvPr/>
        </p:nvSpPr>
        <p:spPr>
          <a:xfrm>
            <a:off x="577183" y="4880952"/>
            <a:ext cx="78607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SURBL contains 85% of openphish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Openphish contains 1.5% of SURBL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Overlap</a:t>
            </a:r>
            <a:endParaRPr/>
          </a:p>
        </p:txBody>
      </p:sp>
      <p:pic>
        <p:nvPicPr>
          <p:cNvPr descr="Table&#10;&#10;Description automatically generated with low confidence" id="937" name="Google Shape;93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83" y="1146051"/>
            <a:ext cx="7907338" cy="3345043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4"/>
          <p:cNvSpPr txBox="1"/>
          <p:nvPr/>
        </p:nvSpPr>
        <p:spPr>
          <a:xfrm>
            <a:off x="577183" y="4880952"/>
            <a:ext cx="78607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overlaps are small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the inclusion of open sources in other RBLs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reports on different RBLs might not be so independent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Timeliness</a:t>
            </a:r>
            <a:endParaRPr/>
          </a:p>
        </p:txBody>
      </p:sp>
      <p:pic>
        <p:nvPicPr>
          <p:cNvPr id="944" name="Google Shape;94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434" y="1470025"/>
            <a:ext cx="730966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Churn</a:t>
            </a:r>
            <a:endParaRPr/>
          </a:p>
        </p:txBody>
      </p:sp>
      <p:pic>
        <p:nvPicPr>
          <p:cNvPr id="951" name="Google Shape;95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52" y="1470025"/>
            <a:ext cx="774963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7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Entry ages</a:t>
            </a:r>
            <a:endParaRPr/>
          </a:p>
        </p:txBody>
      </p:sp>
      <p:pic>
        <p:nvPicPr>
          <p:cNvPr id="957" name="Google Shape;95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261" y="1470025"/>
            <a:ext cx="728201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8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we can partially measure</a:t>
            </a:r>
            <a:endParaRPr/>
          </a:p>
        </p:txBody>
      </p:sp>
      <p:sp>
        <p:nvSpPr>
          <p:cNvPr id="964" name="Google Shape;964;p18"/>
          <p:cNvSpPr txBox="1"/>
          <p:nvPr>
            <p:ph idx="1" type="body"/>
          </p:nvPr>
        </p:nvSpPr>
        <p:spPr>
          <a:xfrm>
            <a:off x="309282" y="860612"/>
            <a:ext cx="8207656" cy="5620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Liveliness</a:t>
            </a:r>
            <a:endParaRPr/>
          </a:p>
          <a:p>
            <a:pPr indent="-341313" lvl="2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/>
              <a:t>How many entries resolve</a:t>
            </a:r>
            <a:endParaRPr/>
          </a:p>
          <a:p>
            <a:pPr indent="-341313" lvl="2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/>
              <a:t>Parked pages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Purity</a:t>
            </a:r>
            <a:endParaRPr/>
          </a:p>
          <a:p>
            <a:pPr indent="-341313" lvl="2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/>
              <a:t>How many (potential) false positives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Accuracy</a:t>
            </a:r>
            <a:endParaRPr/>
          </a:p>
          <a:p>
            <a:pPr indent="-341313" lvl="2" marL="9144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/>
              <a:t>Does categorization match reality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Spot checks (sampling)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Cross-reference with high reputation sources (</a:t>
            </a:r>
            <a:r>
              <a:rPr i="1" lang="en-US" sz="2300"/>
              <a:t>e.g.</a:t>
            </a:r>
            <a:r>
              <a:rPr lang="en-US" sz="2300"/>
              <a:t> TRANCO)</a:t>
            </a:r>
            <a:endParaRPr/>
          </a:p>
          <a:p>
            <a:pPr indent="-342900" lvl="0" marL="457200" rtl="0" algn="l">
              <a:spcBef>
                <a:spcPts val="2000"/>
              </a:spcBef>
              <a:spcAft>
                <a:spcPts val="0"/>
              </a:spcAft>
              <a:buSzPts val="1725"/>
              <a:buFont typeface="Arial"/>
              <a:buChar char="•"/>
            </a:pPr>
            <a:r>
              <a:rPr lang="en-US" sz="2300"/>
              <a:t>Or other RBLs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9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Liveliness</a:t>
            </a:r>
            <a:endParaRPr/>
          </a:p>
        </p:txBody>
      </p:sp>
      <p:pic>
        <p:nvPicPr>
          <p:cNvPr descr="Text&#10;&#10;Description automatically generated" id="971" name="Google Shape;97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9557" y="1186017"/>
            <a:ext cx="6204886" cy="4485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Office of CTO</a:t>
            </a:r>
            <a:endParaRPr/>
          </a:p>
        </p:txBody>
      </p:sp>
      <p:sp>
        <p:nvSpPr>
          <p:cNvPr id="861" name="Google Shape;861;p2"/>
          <p:cNvSpPr txBox="1"/>
          <p:nvPr>
            <p:ph idx="1" type="body"/>
          </p:nvPr>
        </p:nvSpPr>
        <p:spPr>
          <a:xfrm>
            <a:off x="427710" y="945776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Technical Engagement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Research 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Security, Stability &amp; Resiliency (SSR) Research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0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we can’t measure</a:t>
            </a:r>
            <a:endParaRPr/>
          </a:p>
        </p:txBody>
      </p:sp>
      <p:sp>
        <p:nvSpPr>
          <p:cNvPr id="977" name="Google Shape;977;p20"/>
          <p:cNvSpPr txBox="1"/>
          <p:nvPr>
            <p:ph idx="1" type="body"/>
          </p:nvPr>
        </p:nvSpPr>
        <p:spPr>
          <a:xfrm>
            <a:off x="313765" y="838201"/>
            <a:ext cx="8649826" cy="5576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Catchment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Is there a geographic blindspot</a:t>
            </a:r>
            <a:endParaRPr sz="2400"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Do they capture mobile attacks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Do they capture email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Do they concentrate on one threat type (</a:t>
            </a:r>
            <a:r>
              <a:rPr i="1" lang="en-US" sz="2400"/>
              <a:t>e.g.</a:t>
            </a:r>
            <a:r>
              <a:rPr lang="en-US" sz="2400"/>
              <a:t> spam, phishing)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Entry retesting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400"/>
              <a:t>Are statuses reconfirmed periodically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2400"/>
          </a:p>
          <a:p>
            <a:pPr indent="0" lvl="0" marL="1587" rtl="0" algn="l"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Rely on RBL description, FAQs, </a:t>
            </a:r>
            <a:r>
              <a:rPr i="1" lang="en-US" sz="2400"/>
              <a:t>etc.</a:t>
            </a:r>
            <a:r>
              <a:rPr lang="en-US" sz="2400"/>
              <a:t> 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1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983" name="Google Shape;983;p21"/>
          <p:cNvSpPr txBox="1"/>
          <p:nvPr>
            <p:ph idx="1" type="body"/>
          </p:nvPr>
        </p:nvSpPr>
        <p:spPr>
          <a:xfrm>
            <a:off x="205938" y="770965"/>
            <a:ext cx="8938061" cy="5387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There is no “one size fits all” when it comes to RBLs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Think about your specific needs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The costs of various “failures”, </a:t>
            </a:r>
            <a:r>
              <a:rPr i="1" lang="en-US" sz="2400"/>
              <a:t>e.g.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/>
              <a:t>False positives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/>
              <a:t>Timeline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US" sz="2400"/>
              <a:t>…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Understand how RBLs complement each other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Be prepared to read multiple RBLs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 sz="2400"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2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Engage with ICANN</a:t>
            </a:r>
            <a:endParaRPr/>
          </a:p>
        </p:txBody>
      </p:sp>
      <p:sp>
        <p:nvSpPr>
          <p:cNvPr id="989" name="Google Shape;989;p22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2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991" name="Google Shape;991;p22"/>
          <p:cNvSpPr txBox="1"/>
          <p:nvPr/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Email: samaneh.tajali@icann.org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2" name="Google Shape;992;p22"/>
          <p:cNvGrpSpPr/>
          <p:nvPr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993" name="Google Shape;993;p22"/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994" name="Google Shape;994;p22"/>
              <p:cNvSpPr txBox="1"/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flickr.com/icann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7842_social_style_3_flikr-128.png" id="995" name="Google Shape;995;p22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6" name="Google Shape;996;p22"/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997" name="Google Shape;997;p22"/>
              <p:cNvSpPr txBox="1"/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6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linkedin/company/icann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998" name="Google Shape;998;p22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9" name="Google Shape;999;p22"/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1000" name="Google Shape;1000;p22"/>
              <p:cNvSpPr txBox="1"/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9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@icann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433_social_style_3_twiter-128.png" id="1001" name="Google Shape;1001;p22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2" name="Google Shape;1002;p22"/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1003" name="Google Shape;1003;p22"/>
              <p:cNvSpPr txBox="1"/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2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facebook.com/icannorg 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41_social_style_3_facebook-128.png" id="1004" name="Google Shape;1004;p22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5" name="Google Shape;1005;p22"/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descr="1420948149_social_style_3_youtube-128.png" id="1006" name="Google Shape;1006;p22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7" name="Google Shape;1007;p22"/>
              <p:cNvSpPr txBox="1"/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7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youtube.com/icannnews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8" name="Google Shape;1008;p22"/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1009" name="Google Shape;1009;p22"/>
              <p:cNvSpPr txBox="1"/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8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soundcloud/icann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10" name="Google Shape;1010;p2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11" name="Google Shape;1011;p22"/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1012" name="Google Shape;1012;p22"/>
              <p:cNvSpPr txBox="1"/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0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instagram.com/icannorg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13" name="Google Shape;1013;p2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 sz="2800"/>
              <a:t>Security, Stability &amp; Resiliency (SSR) Research</a:t>
            </a:r>
            <a:endParaRPr/>
          </a:p>
        </p:txBody>
      </p:sp>
      <p:sp>
        <p:nvSpPr>
          <p:cNvPr id="867" name="Google Shape;867;p3"/>
          <p:cNvSpPr txBox="1"/>
          <p:nvPr>
            <p:ph idx="1" type="body"/>
          </p:nvPr>
        </p:nvSpPr>
        <p:spPr>
          <a:xfrm>
            <a:off x="427710" y="1039906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Domain Abuse Activity Reporting (DAAR)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Domain Name Security Threat Information Collection and Reporting (DNSTCR)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RDAP Measurements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Identifying Parked Pages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…</a:t>
            </a:r>
            <a:endParaRPr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Domain Abuse Activity Reporting (DAAR)</a:t>
            </a:r>
            <a:endParaRPr/>
          </a:p>
        </p:txBody>
      </p:sp>
      <p:sp>
        <p:nvSpPr>
          <p:cNvPr id="873" name="Google Shape;873;p4"/>
          <p:cNvSpPr txBox="1"/>
          <p:nvPr>
            <p:ph idx="1" type="body"/>
          </p:nvPr>
        </p:nvSpPr>
        <p:spPr>
          <a:xfrm>
            <a:off x="480517" y="986118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Aggregate data from RBLs to TLD level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Combine with zonefile</a:t>
            </a:r>
            <a:endParaRPr sz="2400"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>
                <a:solidFill>
                  <a:schemeClr val="dk1"/>
                </a:solidFill>
              </a:rPr>
              <a:t>Data since October 2017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Monthly reports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Longer term trends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"/>
          <p:cNvSpPr txBox="1"/>
          <p:nvPr>
            <p:ph type="title"/>
          </p:nvPr>
        </p:nvSpPr>
        <p:spPr>
          <a:xfrm>
            <a:off x="374904" y="201706"/>
            <a:ext cx="8346683" cy="9278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400"/>
              <a:buFont typeface="Arial"/>
              <a:buNone/>
            </a:pPr>
            <a:r>
              <a:rPr lang="en-US" sz="2400"/>
              <a:t>Domain Name Security Threat Information Collection and Reporting (DNSTICR)</a:t>
            </a:r>
            <a:endParaRPr/>
          </a:p>
        </p:txBody>
      </p:sp>
      <p:sp>
        <p:nvSpPr>
          <p:cNvPr id="879" name="Google Shape;879;p5"/>
          <p:cNvSpPr txBox="1"/>
          <p:nvPr>
            <p:ph idx="1" type="body"/>
          </p:nvPr>
        </p:nvSpPr>
        <p:spPr>
          <a:xfrm>
            <a:off x="398658" y="1129553"/>
            <a:ext cx="8346683" cy="48543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Criminals use the internet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Criminals use big events to “hook” victims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Global event + Internet = Mass audience</a:t>
            </a:r>
            <a:endParaRPr sz="2400"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Big events have associated bursts of domain name registration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COVID-19 no different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The extra working from home made it the perfect storm</a:t>
            </a:r>
            <a:endParaRPr sz="2400"/>
          </a:p>
          <a:p>
            <a:pPr indent="-2286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200"/>
              <a:buFont typeface="Arial"/>
              <a:buNone/>
            </a:pPr>
            <a:r>
              <a:rPr lang="en-US" sz="3200"/>
              <a:t>Different Uses of Reputation Data</a:t>
            </a:r>
            <a:endParaRPr/>
          </a:p>
        </p:txBody>
      </p:sp>
      <p:sp>
        <p:nvSpPr>
          <p:cNvPr id="885" name="Google Shape;885;p6"/>
          <p:cNvSpPr txBox="1"/>
          <p:nvPr>
            <p:ph idx="1" type="body"/>
          </p:nvPr>
        </p:nvSpPr>
        <p:spPr>
          <a:xfrm>
            <a:off x="618331" y="888569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Broader statistics vs focused view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Historic vs. current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Consistency vs. best available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 sz="2400"/>
              <a:t>Many other use cases exist with…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Different requirements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Different costs of false positives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2400"/>
              <a:t>Different costs of false negatives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Different Uses of Reputation Data</a:t>
            </a:r>
            <a:endParaRPr/>
          </a:p>
        </p:txBody>
      </p:sp>
      <p:sp>
        <p:nvSpPr>
          <p:cNvPr id="891" name="Google Shape;891;p7"/>
          <p:cNvSpPr txBox="1"/>
          <p:nvPr>
            <p:ph idx="1" type="body"/>
          </p:nvPr>
        </p:nvSpPr>
        <p:spPr>
          <a:xfrm>
            <a:off x="618331" y="888569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52412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… and these may not be the use cases imagined by the RBL producers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Understanding Our RBL Data</a:t>
            </a:r>
            <a:endParaRPr/>
          </a:p>
        </p:txBody>
      </p:sp>
      <p:sp>
        <p:nvSpPr>
          <p:cNvPr id="897" name="Google Shape;897;p8"/>
          <p:cNvSpPr txBox="1"/>
          <p:nvPr>
            <p:ph idx="1" type="body"/>
          </p:nvPr>
        </p:nvSpPr>
        <p:spPr>
          <a:xfrm>
            <a:off x="577183" y="1143093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What can we measure?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What can we partially measure?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400"/>
              <a:t>What can we </a:t>
            </a:r>
            <a:r>
              <a:rPr b="1" lang="en-US" sz="2400"/>
              <a:t>not </a:t>
            </a:r>
            <a:r>
              <a:rPr lang="en-US" sz="2400"/>
              <a:t>measure?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"/>
          <p:cNvSpPr txBox="1"/>
          <p:nvPr>
            <p:ph type="title"/>
          </p:nvPr>
        </p:nvSpPr>
        <p:spPr>
          <a:xfrm>
            <a:off x="205939" y="95874"/>
            <a:ext cx="8649826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ct val="100000"/>
              <a:buFont typeface="Arial"/>
              <a:buNone/>
            </a:pPr>
            <a:r>
              <a:rPr lang="en-US"/>
              <a:t>Understanding our RBL data </a:t>
            </a:r>
            <a:r>
              <a:rPr b="0" lang="en-US"/>
              <a:t>– we can measure</a:t>
            </a:r>
            <a:endParaRPr/>
          </a:p>
        </p:txBody>
      </p:sp>
      <p:sp>
        <p:nvSpPr>
          <p:cNvPr id="903" name="Google Shape;903;p9"/>
          <p:cNvSpPr txBox="1"/>
          <p:nvPr>
            <p:ph idx="1" type="body"/>
          </p:nvPr>
        </p:nvSpPr>
        <p:spPr>
          <a:xfrm>
            <a:off x="577183" y="933255"/>
            <a:ext cx="7907338" cy="5156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Entry Types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Spam, Phish, </a:t>
            </a:r>
            <a:r>
              <a:rPr i="1" lang="en-US"/>
              <a:t>etc.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Metadata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Malware family, phished brand, </a:t>
            </a:r>
            <a:r>
              <a:rPr i="1" lang="en-US"/>
              <a:t>etc.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Volume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Like-for-like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Overlap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In both directions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Timeliness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Lead/lag </a:t>
            </a:r>
            <a:endParaRPr/>
          </a:p>
          <a:p>
            <a:pPr indent="-342900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Churn</a:t>
            </a:r>
            <a:endParaRPr/>
          </a:p>
          <a:p>
            <a:pPr indent="-341313" lvl="1" marL="7985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How dynamic</a:t>
            </a:r>
            <a:endParaRPr/>
          </a:p>
          <a:p>
            <a:pPr indent="-252412" lvl="0" marL="3429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PPT_Arial_4x3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2022-07-04T09:18:56Z</dcterms:created>
  <dc:creator>Sion Lloyd</dc:creator>
</cp:coreProperties>
</file>